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Dematiaceous" TargetMode="External"/><Relationship Id="rId2" Type="http://schemas.openxmlformats.org/officeDocument/2006/relationships/hyperlink" Target="https://en.wikipedia.org/wiki/Mycotic" TargetMode="External"/><Relationship Id="rId1" Type="http://schemas.openxmlformats.org/officeDocument/2006/relationships/slideLayout" Target="../slideLayouts/slideLayout1.xml"/><Relationship Id="rId4" Type="http://schemas.openxmlformats.org/officeDocument/2006/relationships/hyperlink" Target="https://en.wikipedia.org/wiki/Hypha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1470025"/>
          </a:xfrm>
        </p:spPr>
        <p:txBody>
          <a:bodyPr/>
          <a:lstStyle/>
          <a:p>
            <a:r>
              <a:rPr lang="en-US" dirty="0" err="1"/>
              <a:t>Chromoblastomycosis</a:t>
            </a:r>
            <a:r>
              <a:rPr lang="en-US" dirty="0"/>
              <a:t/>
            </a:r>
            <a:br>
              <a:rPr lang="en-US" dirty="0"/>
            </a:br>
            <a:endParaRPr lang="en-US" dirty="0"/>
          </a:p>
        </p:txBody>
      </p:sp>
      <p:sp>
        <p:nvSpPr>
          <p:cNvPr id="3" name="Subtitle 2"/>
          <p:cNvSpPr>
            <a:spLocks noGrp="1"/>
          </p:cNvSpPr>
          <p:nvPr>
            <p:ph type="subTitle" idx="1"/>
          </p:nvPr>
        </p:nvSpPr>
        <p:spPr>
          <a:xfrm>
            <a:off x="0" y="914400"/>
            <a:ext cx="9144000" cy="5943600"/>
          </a:xfrm>
        </p:spPr>
        <p:txBody>
          <a:bodyPr>
            <a:normAutofit/>
          </a:bodyPr>
          <a:lstStyle/>
          <a:p>
            <a:r>
              <a:rPr lang="en-US" dirty="0">
                <a:solidFill>
                  <a:schemeClr val="tx1"/>
                </a:solidFill>
              </a:rPr>
              <a:t>Despite a variety of treatment modalities, which include long courses of antifungals, surgical excision and destructive physical therapies, the disease remains one of the most difficult deep mycotic infections to eradicate</a:t>
            </a:r>
            <a:r>
              <a:rPr lang="en-US" dirty="0" smtClean="0">
                <a:solidFill>
                  <a:schemeClr val="tx1"/>
                </a:solidFill>
              </a:rPr>
              <a:t>.</a:t>
            </a:r>
          </a:p>
          <a:p>
            <a:pPr algn="l"/>
            <a:r>
              <a:rPr lang="en-US" b="1" dirty="0" err="1" smtClean="0">
                <a:solidFill>
                  <a:schemeClr val="tx1"/>
                </a:solidFill>
              </a:rPr>
              <a:t>Phaeohyphomycosis</a:t>
            </a:r>
            <a:endParaRPr lang="en-US" b="1" dirty="0" smtClean="0">
              <a:solidFill>
                <a:schemeClr val="tx1"/>
              </a:solidFill>
            </a:endParaRPr>
          </a:p>
          <a:p>
            <a:pPr algn="l"/>
            <a:r>
              <a:rPr lang="en-US" dirty="0">
                <a:solidFill>
                  <a:schemeClr val="tx1"/>
                </a:solidFill>
              </a:rPr>
              <a:t>is a heterogeneous group of </a:t>
            </a:r>
            <a:r>
              <a:rPr lang="en-US" dirty="0">
                <a:solidFill>
                  <a:schemeClr val="tx1"/>
                </a:solidFill>
                <a:hlinkClick r:id="rId2" tooltip="Mycotic"/>
              </a:rPr>
              <a:t>mycotic</a:t>
            </a:r>
            <a:r>
              <a:rPr lang="en-US" dirty="0">
                <a:solidFill>
                  <a:schemeClr val="tx1"/>
                </a:solidFill>
              </a:rPr>
              <a:t> infections caused by </a:t>
            </a:r>
            <a:r>
              <a:rPr lang="en-US" dirty="0">
                <a:solidFill>
                  <a:schemeClr val="tx1"/>
                </a:solidFill>
                <a:hlinkClick r:id="rId3" tooltip="Dematiaceous"/>
              </a:rPr>
              <a:t>dematiaceous</a:t>
            </a:r>
            <a:r>
              <a:rPr lang="en-US" dirty="0">
                <a:solidFill>
                  <a:schemeClr val="tx1"/>
                </a:solidFill>
              </a:rPr>
              <a:t> fungi whose morphologic characteristics in tissue include </a:t>
            </a:r>
            <a:r>
              <a:rPr lang="en-US" dirty="0">
                <a:solidFill>
                  <a:schemeClr val="tx1"/>
                </a:solidFill>
                <a:hlinkClick r:id="rId4" tooltip="Hyphae"/>
              </a:rPr>
              <a:t>hyphae</a:t>
            </a:r>
            <a:r>
              <a:rPr lang="en-US" dirty="0">
                <a:solidFill>
                  <a:schemeClr val="tx1"/>
                </a:solidFill>
              </a:rPr>
              <a:t>, yeast-like cells, or a combination of these. It can be associated with darkly-pigmented</a:t>
            </a:r>
          </a:p>
          <a:p>
            <a:pPr algn="l"/>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436309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Sporotrichosis</a:t>
            </a:r>
            <a:r>
              <a:rPr lang="en-US" b="1" dirty="0"/>
              <a:t> </a:t>
            </a:r>
            <a:endParaRPr lang="en-US" dirty="0"/>
          </a:p>
        </p:txBody>
      </p:sp>
      <p:sp>
        <p:nvSpPr>
          <p:cNvPr id="3" name="Content Placeholder 2"/>
          <p:cNvSpPr>
            <a:spLocks noGrp="1"/>
          </p:cNvSpPr>
          <p:nvPr>
            <p:ph idx="1"/>
          </p:nvPr>
        </p:nvSpPr>
        <p:spPr/>
        <p:txBody>
          <a:bodyPr/>
          <a:lstStyle/>
          <a:p>
            <a:pPr marL="0" indent="0">
              <a:buNone/>
            </a:pPr>
            <a:r>
              <a:rPr lang="en-US" i="1" dirty="0" err="1"/>
              <a:t>Sporothrix</a:t>
            </a:r>
            <a:r>
              <a:rPr lang="en-US" i="1" dirty="0"/>
              <a:t> </a:t>
            </a:r>
            <a:r>
              <a:rPr lang="en-US" i="1" dirty="0" err="1"/>
              <a:t>schenckii</a:t>
            </a:r>
            <a:r>
              <a:rPr lang="en-US" dirty="0"/>
              <a:t> commonly occurs in nature as a saprophyte on dead plant material. Although this dimorphic mold is worldwide in distribution, it primarily grows in warm temperate and tropical climates. </a:t>
            </a:r>
            <a:endParaRPr lang="en-US" dirty="0"/>
          </a:p>
        </p:txBody>
      </p:sp>
    </p:spTree>
    <p:extLst>
      <p:ext uri="{BB962C8B-B14F-4D97-AF65-F5344CB8AC3E}">
        <p14:creationId xmlns:p14="http://schemas.microsoft.com/office/powerpoint/2010/main" val="3949784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Opportunistic mycoses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fail to induce disease in most immunocompetent persons but can do so in those with impaired host </a:t>
            </a:r>
            <a:r>
              <a:rPr lang="en-US" dirty="0" err="1"/>
              <a:t>defenses.There</a:t>
            </a:r>
            <a:r>
              <a:rPr lang="en-US" dirty="0"/>
              <a:t> are five genera of medically important fungi: </a:t>
            </a:r>
            <a:r>
              <a:rPr lang="en-US" i="1" dirty="0"/>
              <a:t>Candida, Cryptococcus, Aspergillus, </a:t>
            </a:r>
            <a:r>
              <a:rPr lang="en-US" i="1" dirty="0" err="1"/>
              <a:t>Mucor</a:t>
            </a:r>
            <a:r>
              <a:rPr lang="en-US" i="1" dirty="0"/>
              <a:t>, and </a:t>
            </a:r>
            <a:r>
              <a:rPr lang="en-US" i="1" dirty="0" err="1"/>
              <a:t>Rhizopus</a:t>
            </a:r>
            <a:r>
              <a:rPr lang="en-US" i="1" dirty="0"/>
              <a:t>. </a:t>
            </a:r>
            <a:endParaRPr lang="en-US" dirty="0"/>
          </a:p>
          <a:p>
            <a:pPr marL="0" indent="0">
              <a:buNone/>
            </a:pPr>
            <a:r>
              <a:rPr lang="en-US" i="1" dirty="0"/>
              <a:t> </a:t>
            </a:r>
            <a:endParaRPr lang="en-US" dirty="0"/>
          </a:p>
          <a:p>
            <a:pPr marL="0" indent="0">
              <a:buNone/>
            </a:pPr>
            <a:endParaRPr lang="en-US" dirty="0"/>
          </a:p>
        </p:txBody>
      </p:sp>
    </p:spTree>
    <p:extLst>
      <p:ext uri="{BB962C8B-B14F-4D97-AF65-F5344CB8AC3E}">
        <p14:creationId xmlns:p14="http://schemas.microsoft.com/office/powerpoint/2010/main" val="148676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Candidiasis</a:t>
            </a:r>
            <a:r>
              <a:rPr lang="en-US" dirty="0"/>
              <a:t/>
            </a:r>
            <a:br>
              <a:rPr lang="en-US" dirty="0"/>
            </a:br>
            <a:endParaRPr lang="en-US" dirty="0"/>
          </a:p>
        </p:txBody>
      </p:sp>
      <p:sp>
        <p:nvSpPr>
          <p:cNvPr id="3" name="Content Placeholder 2"/>
          <p:cNvSpPr>
            <a:spLocks noGrp="1"/>
          </p:cNvSpPr>
          <p:nvPr>
            <p:ph idx="1"/>
          </p:nvPr>
        </p:nvSpPr>
        <p:spPr>
          <a:xfrm>
            <a:off x="152400" y="990600"/>
            <a:ext cx="8991600" cy="5791200"/>
          </a:xfrm>
        </p:spPr>
        <p:txBody>
          <a:bodyPr>
            <a:normAutofit/>
          </a:bodyPr>
          <a:lstStyle/>
          <a:p>
            <a:pPr marL="0" indent="0">
              <a:buNone/>
            </a:pPr>
            <a:r>
              <a:rPr lang="en-US" dirty="0"/>
              <a:t>the most important species of </a:t>
            </a:r>
            <a:r>
              <a:rPr lang="en-US" i="1" dirty="0"/>
              <a:t>Candida</a:t>
            </a:r>
            <a:r>
              <a:rPr lang="en-US" dirty="0"/>
              <a:t>, causes thrush, vaginitis, esophagitis, and chronic </a:t>
            </a:r>
            <a:r>
              <a:rPr lang="en-US" dirty="0" err="1"/>
              <a:t>mucocutaneous</a:t>
            </a:r>
            <a:r>
              <a:rPr lang="en-US" dirty="0"/>
              <a:t> candidiasis. It also causes disseminated infections such as right-sided endocarditis (especially in intravenous drug users),bloodstream infections (</a:t>
            </a:r>
            <a:r>
              <a:rPr lang="en-US" dirty="0" err="1"/>
              <a:t>candidemia</a:t>
            </a:r>
            <a:r>
              <a:rPr lang="en-US" dirty="0"/>
              <a:t>). Infections related to indwelling intravenous and urinary catheters are also important. Candida </a:t>
            </a:r>
            <a:r>
              <a:rPr lang="en-US" dirty="0" err="1"/>
              <a:t>glabrata</a:t>
            </a:r>
            <a:r>
              <a:rPr lang="en-US" dirty="0"/>
              <a:t> is the second most common cause of disseminated </a:t>
            </a:r>
            <a:r>
              <a:rPr lang="en-US" dirty="0" err="1"/>
              <a:t>candidal</a:t>
            </a:r>
            <a:r>
              <a:rPr lang="en-US" dirty="0"/>
              <a:t> infections and is more drug resistant than </a:t>
            </a:r>
            <a:r>
              <a:rPr lang="en-US" i="1" dirty="0"/>
              <a:t>C. </a:t>
            </a:r>
            <a:r>
              <a:rPr lang="en-US" i="1" dirty="0" err="1"/>
              <a:t>albicans</a:t>
            </a:r>
            <a:r>
              <a:rPr lang="en-US" i="1" dirty="0"/>
              <a:t>.</a:t>
            </a:r>
            <a:endParaRPr lang="en-US" dirty="0"/>
          </a:p>
          <a:p>
            <a:pPr marL="0" indent="0">
              <a:buNone/>
            </a:pPr>
            <a:endParaRPr lang="en-US" dirty="0"/>
          </a:p>
        </p:txBody>
      </p:sp>
    </p:spTree>
    <p:extLst>
      <p:ext uri="{BB962C8B-B14F-4D97-AF65-F5344CB8AC3E}">
        <p14:creationId xmlns:p14="http://schemas.microsoft.com/office/powerpoint/2010/main" val="3695090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Aspergillosis</a:t>
            </a:r>
            <a:r>
              <a:rPr lang="en-US" dirty="0"/>
              <a:t/>
            </a:r>
            <a:br>
              <a:rPr lang="en-US" dirty="0"/>
            </a:br>
            <a:endParaRPr lang="en-US" dirty="0"/>
          </a:p>
        </p:txBody>
      </p:sp>
      <p:sp>
        <p:nvSpPr>
          <p:cNvPr id="3" name="Content Placeholder 2"/>
          <p:cNvSpPr>
            <a:spLocks noGrp="1"/>
          </p:cNvSpPr>
          <p:nvPr>
            <p:ph idx="1"/>
          </p:nvPr>
        </p:nvSpPr>
        <p:spPr>
          <a:xfrm>
            <a:off x="304800" y="1219200"/>
            <a:ext cx="8839200" cy="5638800"/>
          </a:xfrm>
        </p:spPr>
        <p:txBody>
          <a:bodyPr>
            <a:normAutofit fontScale="92500" lnSpcReduction="10000"/>
          </a:bodyPr>
          <a:lstStyle/>
          <a:p>
            <a:pPr marL="0" indent="0">
              <a:buNone/>
            </a:pPr>
            <a:r>
              <a:rPr lang="en-US" dirty="0"/>
              <a:t>is an infection, allergic reaction, or fungal growth caused by the </a:t>
            </a:r>
            <a:r>
              <a:rPr lang="en-US" i="1" dirty="0"/>
              <a:t>Aspergillus</a:t>
            </a:r>
            <a:r>
              <a:rPr lang="en-US" dirty="0"/>
              <a:t> fungus. The fungus usually grows on decaying vegetation and dead leaves. Exposure to the fungus doesn’t necessarily guarantee that you’ll get aspergillosis. Almost everyone encounters the fungus on a daily basis and never contracts the illness. It’s more likely to infect people with a weak immune system or a lung </a:t>
            </a:r>
            <a:r>
              <a:rPr lang="en-US" dirty="0" err="1"/>
              <a:t>disease.Types</a:t>
            </a:r>
            <a:r>
              <a:rPr lang="en-US" dirty="0"/>
              <a:t> of Aspergillosis and Their Symptoms different types of aspergillosis affect the body in different ways. Certain conditions and medications increase your risk for developing each type. Different types of aspergillosis have different symptoms.</a:t>
            </a:r>
          </a:p>
          <a:p>
            <a:pPr marL="0" indent="0">
              <a:buNone/>
            </a:pPr>
            <a:endParaRPr lang="en-US" dirty="0"/>
          </a:p>
        </p:txBody>
      </p:sp>
    </p:spTree>
    <p:extLst>
      <p:ext uri="{BB962C8B-B14F-4D97-AF65-F5344CB8AC3E}">
        <p14:creationId xmlns:p14="http://schemas.microsoft.com/office/powerpoint/2010/main" val="1023209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182</Words>
  <Application>Microsoft Office PowerPoint</Application>
  <PresentationFormat>On-screen Show (4:3)</PresentationFormat>
  <Paragraphs>13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Chromoblastomycosis </vt:lpstr>
      <vt:lpstr>Sporotrichosis </vt:lpstr>
      <vt:lpstr>Opportunistic mycoses </vt:lpstr>
      <vt:lpstr>Candidiasis </vt:lpstr>
      <vt:lpstr>Aspergillosis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Chromoblastomycosis </dc:title>
  <dc:creator>Duha</dc:creator>
  <cp:lastModifiedBy>DR.Ahmed Saker 2o1O</cp:lastModifiedBy>
  <cp:revision>2</cp:revision>
  <dcterms:created xsi:type="dcterms:W3CDTF">2006-08-16T00:00:00Z</dcterms:created>
  <dcterms:modified xsi:type="dcterms:W3CDTF">2019-09-04T07:56:54Z</dcterms:modified>
</cp:coreProperties>
</file>